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2.xml" ContentType="application/vnd.openxmlformats-officedocument.presentationml.notesSlide+xml"/>
  <Override PartName="/ppt/ink/ink11.xml" ContentType="application/inkml+xml"/>
  <Override PartName="/ppt/notesSlides/notesSlide13.xml" ContentType="application/vnd.openxmlformats-officedocument.presentationml.notesSlide+xml"/>
  <Override PartName="/ppt/ink/ink12.xml" ContentType="application/inkml+xml"/>
  <Override PartName="/ppt/notesSlides/notesSlide14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15.xml" ContentType="application/vnd.openxmlformats-officedocument.presentationml.notesSlide+xml"/>
  <Override PartName="/ppt/ink/ink1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2" r:id="rId3"/>
    <p:sldId id="259" r:id="rId4"/>
    <p:sldId id="266" r:id="rId5"/>
    <p:sldId id="510" r:id="rId6"/>
    <p:sldId id="446" r:id="rId7"/>
    <p:sldId id="260" r:id="rId8"/>
    <p:sldId id="491" r:id="rId9"/>
    <p:sldId id="271" r:id="rId10"/>
    <p:sldId id="524" r:id="rId11"/>
    <p:sldId id="500" r:id="rId12"/>
    <p:sldId id="532" r:id="rId13"/>
    <p:sldId id="444" r:id="rId14"/>
    <p:sldId id="535" r:id="rId15"/>
    <p:sldId id="261" r:id="rId16"/>
    <p:sldId id="512" r:id="rId17"/>
    <p:sldId id="533" r:id="rId18"/>
    <p:sldId id="442" r:id="rId19"/>
    <p:sldId id="530" r:id="rId20"/>
    <p:sldId id="537" r:id="rId21"/>
    <p:sldId id="525" r:id="rId22"/>
    <p:sldId id="520" r:id="rId23"/>
    <p:sldId id="516" r:id="rId24"/>
    <p:sldId id="517" r:id="rId25"/>
    <p:sldId id="518" r:id="rId26"/>
    <p:sldId id="519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l Henning Barmen" initials="KHB" lastIdx="2" clrIdx="0">
    <p:extLst>
      <p:ext uri="{19B8F6BF-5375-455C-9EA6-DF929625EA0E}">
        <p15:presenceInfo xmlns:p15="http://schemas.microsoft.com/office/powerpoint/2012/main" userId="S::khb@aaj.no::65bc89b8-0142-4513-ab87-e07e761e80d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DDDDDD"/>
    <a:srgbClr val="1C1C1C"/>
    <a:srgbClr val="111111"/>
    <a:srgbClr val="640D06"/>
    <a:srgbClr val="3333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60"/>
  </p:normalViewPr>
  <p:slideViewPr>
    <p:cSldViewPr>
      <p:cViewPr varScale="1">
        <p:scale>
          <a:sx n="135" d="100"/>
          <a:sy n="135" d="100"/>
        </p:scale>
        <p:origin x="672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1616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b-NO" altLang="nb-NO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nb-NO" altLang="nb-NO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b-NO" altLang="nb-NO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2C8448D-BBBD-4B3D-9EA2-917F18E5F9B3}" type="slidenum">
              <a:rPr lang="nb-NO" altLang="nb-NO"/>
              <a:pPr>
                <a:defRPr/>
              </a:pPr>
              <a:t>‹#›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4116137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19T16:48:34.0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21,'14'1,"0"0,-1 2,0-1,19 7,17 3,43 3,141 4,96-18,-145-3,-66-8,-89 5,0 2,0 2,50 2,63 13,268-11,-291-12,69-2,-106 1,-4 0,1 10,-23 0,108-12,-125 7,62 1,-64 4,1-2,36-7,-14 2,-42 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19T16:51:41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64,'256'11,"1"-1,917-11,-812-22,-176 6,509-20,-647 35,653-2,-369 6,-272-2,-33-2,0 1,0 2,0 0,0 2,0 1,0 2,35 11,-29-6,1 0,0-2,0-2,1-1,36 2,178-6,-137-4,-94 3,0 1,28 6,30 2,139 10,-111-11,104 3,35-29,-38-20,-186 33,0 1,0 2,0 0,21 1,-24 0,2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19T20:42:57.7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47,'10'-1,"0"-1,0 0,-1 0,1 0,14-7,20-5,1 7,0 2,0 3,81 5,-22-1,21-4,138 5,-197 6,27 2,-72-10,0 2,0 0,32 10,-30-7,-1-1,39 4,72 11,-90-12,74 24,-80-21,1 0,57 7,-77-17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19T20:43:08.4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0,'10'1,"0"0,0 1,0 0,13 5,24 4,467 20,-266-23,-232-6,0 0,-1 1,28 9,-27-6,0-2,0 0,20 2,91-5,-70-2,-40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19T20:37:48.80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61.60548"/>
      <inkml:brushProperty name="anchorY" value="63.80455"/>
      <inkml:brushProperty name="scaleFactor" value="0.5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19T21:06:55.0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0 188,'28'0,"0"-1,-1-1,1-2,-1 0,34-11,-35 9,0 1,0 0,0 3,34-1,108 10,-168-7,103 8,121 5,-113-13,0-5,132-23,191-35,-270 37,39-7,-162 27,1 1,0 3,74 5,-19 0,-83-3,11-1,0 0,0 3,0 0,0 1,0 1,44 15,-30-7,0-1,0-1,1-3,73 5,-93-11,-3-1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19T16:48:11.6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1 123,'75'-4,"80"-13,16-1,-37 9,119-4,-203 16,-1 1,53 13,0 1,-30-1,-55-11,0-2,33 6,17-4,-7 1,1-3,0-2,106-11,3-4,-36 5,-116 7,364-26,-305 27,-15-1,1 2,70 12,-87-8,-1-3,0-1,1-2,48-8,72-2,632 12,-774-3,1 0,-1-2,31-8,-27 5,-1 2,30-2,136-14,-110 10,99 0,-148 10,45-8,22-1,-89 10,0-1,-1 1,1 1,20 3,-16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19T16:49:26.3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1,'682'45,"-608"-38,193 4,19 2,-264-11,1-1,-1-2,0 0,1-1,34-8,8 1,123-2,-42 5,-71-3,28-2,13 1,-76 5,45 0,-72 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19T16:49:52.0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0,'1410'0,"-1379"2,0 1,54 13,-53-9,0-2,46 3,-36-7,79 13,82 2,-157-11,87-1,-117-4,1-1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19T16:45:19.0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2,'52'0,"9"-2,0 4,0 2,76 14,-80-9,-1-2,1-3,96-6,-45 0,-92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19T16:45:20.3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21,'3'0,"5"0,0-3,3-2,2 1,3 1,1 0,1 2,1 0,1 1,0 0,-1 0,1 0,-4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19T16:45:23.7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97,'127'-18,"-70"19,1 3,85 16,42 4,21-15,217 24,-145-12,-195-18,140 20,-163-16,22 4,326 24,-39-53,-367 18,59-4,-13 2,66-13,-61 7,84-2,-96 9,0-2,0-1,-1-2,46-13,-59 8,46-23,-46 20,-16 7,1 1,1 0,0 1,-1 0,1 1,1 1,-1 0,0 1,1 0,15 0,-13 1,0 0,-1-2,1 1,20-8,44-7,60-2,-83 10,114-4,-101 13,187 12,-42 17,-121-14,-78-13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19T16:45:27.0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21,'0'-3,"3"-2,5 1,4 1,3 0,2 2,2 0,0 1,1 0,0 0,-3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19T16:45:29.0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22,'486'-10,"25"1,-333 7,158 5,-170 15,-147-17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19T16:45:36.73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17,'0'0,"3"0,2 3,-1 5,3 0,3 3,3-2,-1 2,2-1,-3 1,5 2,-3 2,2-3,1-2,-3 1,1-3,0-2,-2 2,1-1,0-3,-1-4,-3-5,1-2,-3-4,-1-2,2 1,-2-2,3 0,-2-2,3-2,-2 0,-1-1,-3 0,-1 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b-NO" altLang="nb-NO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nb-NO" altLang="nb-NO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altLang="nb-NO" noProof="0"/>
              <a:t>Click to edit Master text styles</a:t>
            </a:r>
          </a:p>
          <a:p>
            <a:pPr lvl="1"/>
            <a:r>
              <a:rPr lang="nb-NO" altLang="nb-NO" noProof="0"/>
              <a:t>Second level</a:t>
            </a:r>
          </a:p>
          <a:p>
            <a:pPr lvl="2"/>
            <a:r>
              <a:rPr lang="nb-NO" altLang="nb-NO" noProof="0"/>
              <a:t>Third level</a:t>
            </a:r>
          </a:p>
          <a:p>
            <a:pPr lvl="3"/>
            <a:r>
              <a:rPr lang="nb-NO" altLang="nb-NO" noProof="0"/>
              <a:t>Fourth level</a:t>
            </a:r>
          </a:p>
          <a:p>
            <a:pPr lvl="4"/>
            <a:r>
              <a:rPr lang="nb-NO" altLang="nb-NO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nb-NO" altLang="nb-NO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A853844-BFF7-4DFD-8EF2-4848C98F65A3}" type="slidenum">
              <a:rPr lang="nb-NO" altLang="nb-NO"/>
              <a:pPr>
                <a:defRPr/>
              </a:pPr>
              <a:t>‹#›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294350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03416EF6-7A64-4DA6-B65B-3A492A657D72}" type="slidenum">
              <a:rPr lang="nb-NO" altLang="nb-NO" sz="1200" smtClean="0"/>
              <a:pPr/>
              <a:t>1</a:t>
            </a:fld>
            <a:endParaRPr lang="nb-NO" altLang="nb-NO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b-NO" altLang="nb-NO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sz="150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853844-BFF7-4DFD-8EF2-4848C98F65A3}" type="slidenum">
              <a:rPr lang="nb-NO" altLang="nb-NO" smtClean="0"/>
              <a:pPr>
                <a:defRPr/>
              </a:pPr>
              <a:t>13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567359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Vurdere skadetype, skadegrad, beskrivelse, konsekvensgrad og årsak.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53844-BFF7-4DFD-8EF2-4848C98F65A3}" type="slidenum">
              <a:rPr lang="nb-NO" altLang="nb-NO" smtClean="0"/>
              <a:pPr>
                <a:defRPr/>
              </a:pPr>
              <a:t>14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895284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500" dirty="0"/>
              <a:t>På kontoret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853844-BFF7-4DFD-8EF2-4848C98F65A3}" type="slidenum">
              <a:rPr lang="nb-NO" altLang="nb-NO" smtClean="0"/>
              <a:pPr>
                <a:defRPr/>
              </a:pPr>
              <a:t>16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999836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sz="150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853844-BFF7-4DFD-8EF2-4848C98F65A3}" type="slidenum">
              <a:rPr lang="nb-NO" altLang="nb-NO" smtClean="0"/>
              <a:pPr>
                <a:defRPr/>
              </a:pPr>
              <a:t>17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789370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500" dirty="0"/>
              <a:t>Svak rekkverkstype, manglende overganger og farlig avslutning, men ingen skade.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853844-BFF7-4DFD-8EF2-4848C98F65A3}" type="slidenum">
              <a:rPr lang="nb-NO" altLang="nb-NO" smtClean="0"/>
              <a:pPr>
                <a:defRPr/>
              </a:pPr>
              <a:t>18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371251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500" dirty="0"/>
              <a:t>Levende dokument med oversikt over alle bruene vi skal inspisere. Liste generert fra Brutus. Sortert på kommune, ønsker å inspisere bruer i nærheten av hverandre. Vi lager kolonner for inspeksjonsdato, rappdato og kontrolldato samt inspektører som har planlagt å inspisere.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853844-BFF7-4DFD-8EF2-4848C98F65A3}" type="slidenum">
              <a:rPr lang="nb-NO" altLang="nb-NO" smtClean="0"/>
              <a:pPr>
                <a:defRPr/>
              </a:pPr>
              <a:t>20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788195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Oversiktstegning med akseinndeling.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53844-BFF7-4DFD-8EF2-4848C98F65A3}" type="slidenum">
              <a:rPr lang="nb-NO" altLang="nb-NO" smtClean="0"/>
              <a:pPr>
                <a:defRPr/>
              </a:pPr>
              <a:t>22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861004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Bruk riktig terminologi.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53844-BFF7-4DFD-8EF2-4848C98F65A3}" type="slidenum">
              <a:rPr lang="nb-NO" altLang="nb-NO" smtClean="0"/>
              <a:pPr>
                <a:defRPr/>
              </a:pPr>
              <a:t>23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035213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Hengebru med underliggende fagverk og innvendig hult tårn. Trafikkert E18 bru over komplisert infrastruktur. Gangkulvert nær skole.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53844-BFF7-4DFD-8EF2-4848C98F65A3}" type="slidenum">
              <a:rPr lang="nb-NO" altLang="nb-NO" smtClean="0"/>
              <a:pPr>
                <a:defRPr/>
              </a:pPr>
              <a:t>4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054980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500" dirty="0"/>
              <a:t>Dykkere eller vadere?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853844-BFF7-4DFD-8EF2-4848C98F65A3}" type="slidenum">
              <a:rPr lang="nb-NO" altLang="nb-NO" smtClean="0"/>
              <a:pPr>
                <a:defRPr/>
              </a:pPr>
              <a:t>5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454059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500" dirty="0"/>
              <a:t>Bare det viktigste utstyret med her.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853844-BFF7-4DFD-8EF2-4848C98F65A3}" type="slidenum">
              <a:rPr lang="nb-NO" altLang="nb-NO" smtClean="0"/>
              <a:pPr>
                <a:defRPr/>
              </a:pPr>
              <a:t>6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451706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500" dirty="0"/>
              <a:t>Levende dokument med oversikt over alle bruene vi skal inspisere. Liste generert fra Brutus. Sortert på kommune, ønsker å inspisere bruer i nærheten av hverandre. Vi lager kolonner for inspeksjonsdato, rappdato og kontrolldato samt inspektører som har planlagt å inspisere.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853844-BFF7-4DFD-8EF2-4848C98F65A3}" type="slidenum">
              <a:rPr lang="nb-NO" altLang="nb-NO" smtClean="0"/>
              <a:pPr>
                <a:defRPr/>
              </a:pPr>
              <a:t>8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481054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Oversikt over viktige merknader, tiltak, sårbarheter og dato for inspeksjoner utført.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53844-BFF7-4DFD-8EF2-4848C98F65A3}" type="slidenum">
              <a:rPr lang="nb-NO" altLang="nb-NO" smtClean="0"/>
              <a:pPr>
                <a:defRPr/>
              </a:pPr>
              <a:t>9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658783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Vurdere skadetype, skadegrad, beskrivelse, konsekvensgrad og årsak.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53844-BFF7-4DFD-8EF2-4848C98F65A3}" type="slidenum">
              <a:rPr lang="nb-NO" altLang="nb-NO" smtClean="0"/>
              <a:pPr>
                <a:defRPr/>
              </a:pPr>
              <a:t>10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1844270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500" dirty="0"/>
              <a:t>Kartlegger med gode oversiktsbilder samt detaljbilder.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853844-BFF7-4DFD-8EF2-4848C98F65A3}" type="slidenum">
              <a:rPr lang="nb-NO" altLang="nb-NO" smtClean="0"/>
              <a:pPr>
                <a:defRPr/>
              </a:pPr>
              <a:t>11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3907149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500" dirty="0"/>
              <a:t>Kartlegger med gode oversiktsbilder samt detaljbilder.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853844-BFF7-4DFD-8EF2-4848C98F65A3}" type="slidenum">
              <a:rPr lang="nb-NO" altLang="nb-NO" smtClean="0"/>
              <a:pPr>
                <a:defRPr/>
              </a:pPr>
              <a:t>12</a:t>
            </a:fld>
            <a:endParaRPr lang="nb-NO" altLang="nb-NO"/>
          </a:p>
        </p:txBody>
      </p:sp>
    </p:spTree>
    <p:extLst>
      <p:ext uri="{BB962C8B-B14F-4D97-AF65-F5344CB8AC3E}">
        <p14:creationId xmlns:p14="http://schemas.microsoft.com/office/powerpoint/2010/main" val="2888087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892175"/>
            <a:ext cx="4191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3"/>
          <p:cNvSpPr>
            <a:spLocks noChangeArrowheads="1"/>
          </p:cNvSpPr>
          <p:nvPr/>
        </p:nvSpPr>
        <p:spPr bwMode="auto">
          <a:xfrm>
            <a:off x="0" y="2571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nb-NO"/>
          </a:p>
        </p:txBody>
      </p:sp>
      <p:sp>
        <p:nvSpPr>
          <p:cNvPr id="6" name="Rectangle 44"/>
          <p:cNvSpPr>
            <a:spLocks noChangeArrowheads="1"/>
          </p:cNvSpPr>
          <p:nvPr/>
        </p:nvSpPr>
        <p:spPr bwMode="auto">
          <a:xfrm>
            <a:off x="0" y="2571750"/>
            <a:ext cx="22288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nb-NO"/>
          </a:p>
        </p:txBody>
      </p:sp>
      <p:pic>
        <p:nvPicPr>
          <p:cNvPr id="7" name="Picture 42" descr="DSC_005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725988"/>
            <a:ext cx="19431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7"/>
          <p:cNvSpPr>
            <a:spLocks noChangeArrowheads="1"/>
          </p:cNvSpPr>
          <p:nvPr/>
        </p:nvSpPr>
        <p:spPr bwMode="auto">
          <a:xfrm>
            <a:off x="0" y="2571750"/>
            <a:ext cx="23701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nb-NO"/>
          </a:p>
        </p:txBody>
      </p:sp>
      <p:pic>
        <p:nvPicPr>
          <p:cNvPr id="9" name="Picture 41" descr="julekort-br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668838"/>
            <a:ext cx="20288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50"/>
          <p:cNvSpPr>
            <a:spLocks noChangeArrowheads="1"/>
          </p:cNvSpPr>
          <p:nvPr/>
        </p:nvSpPr>
        <p:spPr bwMode="auto">
          <a:xfrm>
            <a:off x="0" y="2571750"/>
            <a:ext cx="1709738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nb-NO"/>
          </a:p>
        </p:txBody>
      </p:sp>
      <p:pic>
        <p:nvPicPr>
          <p:cNvPr id="11" name="Picture 40" descr="Quadraturen_med_Spi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4630738"/>
            <a:ext cx="16002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53"/>
          <p:cNvSpPr>
            <a:spLocks noChangeArrowheads="1"/>
          </p:cNvSpPr>
          <p:nvPr/>
        </p:nvSpPr>
        <p:spPr bwMode="auto">
          <a:xfrm>
            <a:off x="0" y="2571750"/>
            <a:ext cx="20701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nb-NO"/>
          </a:p>
        </p:txBody>
      </p:sp>
      <p:pic>
        <p:nvPicPr>
          <p:cNvPr id="13" name="Picture 39" descr="bilde-ta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427538"/>
            <a:ext cx="20891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88"/>
          <p:cNvSpPr>
            <a:spLocks noChangeArrowheads="1"/>
          </p:cNvSpPr>
          <p:nvPr/>
        </p:nvSpPr>
        <p:spPr bwMode="auto">
          <a:xfrm>
            <a:off x="0" y="42862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nb-NO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981200"/>
            <a:ext cx="7086600" cy="762000"/>
          </a:xfrm>
        </p:spPr>
        <p:txBody>
          <a:bodyPr/>
          <a:lstStyle>
            <a:lvl1pPr algn="ctr">
              <a:defRPr sz="2400"/>
            </a:lvl1pPr>
          </a:lstStyle>
          <a:p>
            <a:r>
              <a:rPr lang="nb-NO" altLang="nb-NO"/>
              <a:t>Klikk for å redigere tittelstil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667000"/>
            <a:ext cx="6172200" cy="914400"/>
          </a:xfrm>
        </p:spPr>
        <p:txBody>
          <a:bodyPr/>
          <a:lstStyle>
            <a:lvl1pPr marL="0" indent="0" algn="ctr">
              <a:buFontTx/>
              <a:buNone/>
              <a:defRPr sz="1800" i="1"/>
            </a:lvl1pPr>
          </a:lstStyle>
          <a:p>
            <a:r>
              <a:rPr lang="nb-NO" altLang="nb-NO"/>
              <a:t>Klikk for å redigere undertittelstil i malen</a:t>
            </a:r>
          </a:p>
        </p:txBody>
      </p:sp>
    </p:spTree>
    <p:extLst>
      <p:ext uri="{BB962C8B-B14F-4D97-AF65-F5344CB8AC3E}">
        <p14:creationId xmlns:p14="http://schemas.microsoft.com/office/powerpoint/2010/main" val="3615487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700878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248400" y="152400"/>
            <a:ext cx="1981200" cy="6096000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5791200" cy="6096000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5526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33631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841655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419600" y="9906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525242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616919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70304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003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7271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b-NO" noProof="0"/>
              <a:t>Klikk på ikonet for å legge til et bilde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229520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7924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Klikk for å redigere tittelstil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Klikk for å redigere tekststiler i malen</a:t>
            </a:r>
          </a:p>
          <a:p>
            <a:pPr lvl="1"/>
            <a:r>
              <a:rPr lang="en-US" altLang="en-US"/>
              <a:t>Andre nivå</a:t>
            </a:r>
          </a:p>
          <a:p>
            <a:pPr lvl="2"/>
            <a:r>
              <a:rPr lang="en-US" altLang="en-US"/>
              <a:t>Tredje nivå</a:t>
            </a:r>
          </a:p>
          <a:p>
            <a:pPr lvl="3"/>
            <a:r>
              <a:rPr lang="en-US" altLang="en-US"/>
              <a:t>Fjerde nivå</a:t>
            </a:r>
          </a:p>
          <a:p>
            <a:pPr lvl="4"/>
            <a:r>
              <a:rPr lang="en-US" altLang="en-US"/>
              <a:t>Femte nivå</a:t>
            </a:r>
          </a:p>
        </p:txBody>
      </p:sp>
      <p:pic>
        <p:nvPicPr>
          <p:cNvPr id="1028" name="Picture 3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32388"/>
            <a:ext cx="9296400" cy="172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3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943600"/>
            <a:ext cx="2400300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300" b="1" i="1">
          <a:solidFill>
            <a:srgbClr val="1C1C1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300" b="1" i="1">
          <a:solidFill>
            <a:srgbClr val="1C1C1C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300" b="1" i="1">
          <a:solidFill>
            <a:srgbClr val="1C1C1C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300" b="1" i="1">
          <a:solidFill>
            <a:srgbClr val="1C1C1C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300" b="1" i="1">
          <a:solidFill>
            <a:srgbClr val="1C1C1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300" b="1" i="1">
          <a:solidFill>
            <a:srgbClr val="1C1C1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300" b="1" i="1">
          <a:solidFill>
            <a:srgbClr val="1C1C1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300" b="1" i="1">
          <a:solidFill>
            <a:srgbClr val="1C1C1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300" b="1" i="1">
          <a:solidFill>
            <a:srgbClr val="1C1C1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1700">
          <a:solidFill>
            <a:srgbClr val="1C1C1C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600" b="1">
          <a:solidFill>
            <a:srgbClr val="1C1C1C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500" b="1">
          <a:solidFill>
            <a:srgbClr val="1C1C1C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 b="1">
          <a:solidFill>
            <a:srgbClr val="1C1C1C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1C1C1C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1C1C1C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1C1C1C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1C1C1C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1C1C1C"/>
          </a:solidFill>
          <a:latin typeface="+mn-lt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220.pn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12" Type="http://schemas.openxmlformats.org/officeDocument/2006/relationships/customXml" Target="../ink/ink8.xml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210.png"/><Relationship Id="rId5" Type="http://schemas.openxmlformats.org/officeDocument/2006/relationships/image" Target="../media/image180.png"/><Relationship Id="rId15" Type="http://schemas.openxmlformats.org/officeDocument/2006/relationships/image" Target="../media/image230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200.png"/><Relationship Id="rId14" Type="http://schemas.openxmlformats.org/officeDocument/2006/relationships/customXml" Target="../ink/ink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customXml" Target="../ink/ink14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nb-NO" altLang="nb-NO" dirty="0"/>
              <a:t>En bruinspektørs hverdag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altLang="nb-NO" dirty="0"/>
              <a:t>Digitalisering av V441</a:t>
            </a:r>
          </a:p>
          <a:p>
            <a:endParaRPr lang="nb-NO" dirty="0"/>
          </a:p>
          <a:p>
            <a:endParaRPr lang="nb-NO" alt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BFC0BDAA-8E57-4888-83D4-24A94CA2F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579204"/>
            <a:ext cx="2874947" cy="1800200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75E983C0-764B-40BF-9416-2EF115E2C7D0}"/>
              </a:ext>
            </a:extLst>
          </p:cNvPr>
          <p:cNvSpPr txBox="1"/>
          <p:nvPr/>
        </p:nvSpPr>
        <p:spPr>
          <a:xfrm>
            <a:off x="251520" y="437940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400" dirty="0"/>
              <a:t>Karl Henning Barmen, 20 års bruinspeksjonserfaring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31279C4-4E0C-4C97-B971-5481C7755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Inspeksjonsrapport utskrift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DED5CEED-C3BA-4977-95FA-FF3AE7DA4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949" y="1124744"/>
            <a:ext cx="6927863" cy="4886672"/>
          </a:xfrm>
        </p:spPr>
      </p:pic>
      <p:sp>
        <p:nvSpPr>
          <p:cNvPr id="12" name="TekstSylinder 11">
            <a:extLst>
              <a:ext uri="{FF2B5EF4-FFF2-40B4-BE49-F238E27FC236}">
                <a16:creationId xmlns:a16="http://schemas.microsoft.com/office/drawing/2014/main" id="{CBB30469-A01D-4771-837A-90B487477B73}"/>
              </a:ext>
            </a:extLst>
          </p:cNvPr>
          <p:cNvSpPr txBox="1"/>
          <p:nvPr/>
        </p:nvSpPr>
        <p:spPr>
          <a:xfrm>
            <a:off x="304800" y="707781"/>
            <a:ext cx="7723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600" dirty="0"/>
              <a:t>Vurdering og supplering av skader, tiltak og sårbarheter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Håndskrift 12">
                <a:extLst>
                  <a:ext uri="{FF2B5EF4-FFF2-40B4-BE49-F238E27FC236}">
                    <a16:creationId xmlns:a16="http://schemas.microsoft.com/office/drawing/2014/main" id="{E33D9EA9-B98D-49CF-816F-DD121023FDAF}"/>
                  </a:ext>
                </a:extLst>
              </p14:cNvPr>
              <p14:cNvContentPartPr/>
              <p14:nvPr/>
            </p14:nvContentPartPr>
            <p14:xfrm>
              <a:off x="398823" y="921594"/>
              <a:ext cx="819720" cy="29520"/>
            </p14:xfrm>
          </p:contentPart>
        </mc:Choice>
        <mc:Fallback xmlns="">
          <p:pic>
            <p:nvPicPr>
              <p:cNvPr id="13" name="Håndskrift 12">
                <a:extLst>
                  <a:ext uri="{FF2B5EF4-FFF2-40B4-BE49-F238E27FC236}">
                    <a16:creationId xmlns:a16="http://schemas.microsoft.com/office/drawing/2014/main" id="{E33D9EA9-B98D-49CF-816F-DD121023FD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823" y="813594"/>
                <a:ext cx="927360" cy="2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3665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Inspeksjon ute i felt</a:t>
            </a:r>
          </a:p>
        </p:txBody>
      </p:sp>
      <p:sp>
        <p:nvSpPr>
          <p:cNvPr id="4099" name="Plassholder for innhold 2"/>
          <p:cNvSpPr>
            <a:spLocks noGrp="1"/>
          </p:cNvSpPr>
          <p:nvPr>
            <p:ph idx="1"/>
          </p:nvPr>
        </p:nvSpPr>
        <p:spPr>
          <a:xfrm>
            <a:off x="457200" y="813176"/>
            <a:ext cx="8067368" cy="5257800"/>
          </a:xfrm>
        </p:spPr>
        <p:txBody>
          <a:bodyPr/>
          <a:lstStyle/>
          <a:p>
            <a:pPr marL="0" indent="0">
              <a:buNone/>
            </a:pPr>
            <a:endParaRPr lang="nb-NO" sz="2000" b="1" i="1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30317C67-0269-44AF-84A7-4630624BF1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512" y="3250762"/>
            <a:ext cx="5576711" cy="4182533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5B65A84F-C2F9-4573-A80A-D9CCC6A2A6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87224"/>
            <a:ext cx="4567808" cy="3425856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FEC8834-4FCF-4930-8898-2CD56AA191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1" t="31163" r="34003" b="41632"/>
          <a:stretch/>
        </p:blipFill>
        <p:spPr>
          <a:xfrm>
            <a:off x="4819497" y="1124744"/>
            <a:ext cx="3560885" cy="2759839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3B3EE7B0-CCE5-447C-9FF9-7076DCE72376}"/>
              </a:ext>
            </a:extLst>
          </p:cNvPr>
          <p:cNvSpPr txBox="1"/>
          <p:nvPr/>
        </p:nvSpPr>
        <p:spPr>
          <a:xfrm>
            <a:off x="304800" y="707781"/>
            <a:ext cx="7723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600" dirty="0"/>
              <a:t>Fotografere og dokumentere skader</a:t>
            </a:r>
          </a:p>
        </p:txBody>
      </p:sp>
    </p:spTree>
    <p:extLst>
      <p:ext uri="{BB962C8B-B14F-4D97-AF65-F5344CB8AC3E}">
        <p14:creationId xmlns:p14="http://schemas.microsoft.com/office/powerpoint/2010/main" val="3458397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Inspeksjon ute i felt</a:t>
            </a:r>
          </a:p>
        </p:txBody>
      </p:sp>
      <p:sp>
        <p:nvSpPr>
          <p:cNvPr id="4099" name="Plassholder for innhold 2"/>
          <p:cNvSpPr>
            <a:spLocks noGrp="1"/>
          </p:cNvSpPr>
          <p:nvPr>
            <p:ph idx="1"/>
          </p:nvPr>
        </p:nvSpPr>
        <p:spPr>
          <a:xfrm>
            <a:off x="457200" y="813176"/>
            <a:ext cx="8067368" cy="5257800"/>
          </a:xfrm>
        </p:spPr>
        <p:txBody>
          <a:bodyPr/>
          <a:lstStyle/>
          <a:p>
            <a:pPr marL="0" indent="0">
              <a:buNone/>
            </a:pPr>
            <a:endParaRPr lang="nb-NO" sz="2000" b="1" i="1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endParaRPr lang="nb-NO" dirty="0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3B3EE7B0-CCE5-447C-9FF9-7076DCE72376}"/>
              </a:ext>
            </a:extLst>
          </p:cNvPr>
          <p:cNvSpPr txBox="1"/>
          <p:nvPr/>
        </p:nvSpPr>
        <p:spPr>
          <a:xfrm>
            <a:off x="304800" y="707781"/>
            <a:ext cx="7723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600" dirty="0"/>
              <a:t>Fotografere og dokumentere skader</a:t>
            </a:r>
          </a:p>
        </p:txBody>
      </p:sp>
      <p:pic>
        <p:nvPicPr>
          <p:cNvPr id="9" name="Plassholder for innhold 2">
            <a:extLst>
              <a:ext uri="{FF2B5EF4-FFF2-40B4-BE49-F238E27FC236}">
                <a16:creationId xmlns:a16="http://schemas.microsoft.com/office/drawing/2014/main" id="{01083B85-1A80-4D3C-BB65-9AD9B11746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998" y="1247896"/>
            <a:ext cx="4443924" cy="3332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CB9E2271-2DB8-4040-B26C-B50994F447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789223"/>
            <a:ext cx="4964329" cy="37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90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tel 1"/>
          <p:cNvSpPr>
            <a:spLocks noGrp="1"/>
          </p:cNvSpPr>
          <p:nvPr>
            <p:ph type="title"/>
          </p:nvPr>
        </p:nvSpPr>
        <p:spPr>
          <a:xfrm>
            <a:off x="395535" y="158649"/>
            <a:ext cx="8129033" cy="772683"/>
          </a:xfrm>
        </p:spPr>
        <p:txBody>
          <a:bodyPr/>
          <a:lstStyle/>
          <a:p>
            <a:r>
              <a:rPr lang="nb-NO" dirty="0"/>
              <a:t>Strakstiltak – Varsle oppdragsgiver på e-post</a:t>
            </a:r>
            <a:br>
              <a:rPr lang="nb-NO" dirty="0"/>
            </a:br>
            <a:r>
              <a:rPr lang="nb-NO" dirty="0"/>
              <a:t>Løs betong må pigges ned før det faller ned</a:t>
            </a:r>
          </a:p>
        </p:txBody>
      </p:sp>
      <p:sp>
        <p:nvSpPr>
          <p:cNvPr id="4099" name="Plassholder for innhold 2"/>
          <p:cNvSpPr>
            <a:spLocks noGrp="1"/>
          </p:cNvSpPr>
          <p:nvPr>
            <p:ph idx="1"/>
          </p:nvPr>
        </p:nvSpPr>
        <p:spPr>
          <a:xfrm>
            <a:off x="457200" y="813176"/>
            <a:ext cx="8067368" cy="5257800"/>
          </a:xfrm>
        </p:spPr>
        <p:txBody>
          <a:bodyPr/>
          <a:lstStyle/>
          <a:p>
            <a:pPr marL="0" indent="0">
              <a:buNone/>
            </a:pPr>
            <a:endParaRPr lang="nb-NO" sz="2000" b="1" i="1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771B8A7-43EF-4BFC-AF2F-0237930C26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85330"/>
            <a:ext cx="3835118" cy="5113491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C71C7D6E-71B1-4EE2-8E25-51D447A575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1520519"/>
            <a:ext cx="4334933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35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31279C4-4E0C-4C97-B971-5481C7755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Inspeksjonsrapport utskrift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DED5CEED-C3BA-4977-95FA-FF3AE7DA4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949" y="1124744"/>
            <a:ext cx="6927863" cy="4886672"/>
          </a:xfrm>
        </p:spPr>
      </p:pic>
      <p:sp>
        <p:nvSpPr>
          <p:cNvPr id="12" name="TekstSylinder 11">
            <a:extLst>
              <a:ext uri="{FF2B5EF4-FFF2-40B4-BE49-F238E27FC236}">
                <a16:creationId xmlns:a16="http://schemas.microsoft.com/office/drawing/2014/main" id="{CBB30469-A01D-4771-837A-90B487477B73}"/>
              </a:ext>
            </a:extLst>
          </p:cNvPr>
          <p:cNvSpPr txBox="1"/>
          <p:nvPr/>
        </p:nvSpPr>
        <p:spPr>
          <a:xfrm>
            <a:off x="304800" y="707781"/>
            <a:ext cx="7723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600" dirty="0"/>
              <a:t>Vurdere, notere og supplere skader, tiltak og sårbarheter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Håndskrift 2">
                <a:extLst>
                  <a:ext uri="{FF2B5EF4-FFF2-40B4-BE49-F238E27FC236}">
                    <a16:creationId xmlns:a16="http://schemas.microsoft.com/office/drawing/2014/main" id="{52032726-8773-4A01-BC19-0D34B2409F30}"/>
                  </a:ext>
                </a:extLst>
              </p14:cNvPr>
              <p14:cNvContentPartPr/>
              <p14:nvPr/>
            </p14:nvContentPartPr>
            <p14:xfrm>
              <a:off x="1814617" y="2068576"/>
              <a:ext cx="295200" cy="15840"/>
            </p14:xfrm>
          </p:contentPart>
        </mc:Choice>
        <mc:Fallback xmlns="">
          <p:pic>
            <p:nvPicPr>
              <p:cNvPr id="3" name="Håndskrift 2">
                <a:extLst>
                  <a:ext uri="{FF2B5EF4-FFF2-40B4-BE49-F238E27FC236}">
                    <a16:creationId xmlns:a16="http://schemas.microsoft.com/office/drawing/2014/main" id="{52032726-8773-4A01-BC19-0D34B2409F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0977" y="1960576"/>
                <a:ext cx="4028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Håndskrift 3">
                <a:extLst>
                  <a:ext uri="{FF2B5EF4-FFF2-40B4-BE49-F238E27FC236}">
                    <a16:creationId xmlns:a16="http://schemas.microsoft.com/office/drawing/2014/main" id="{1BCA9008-7B2A-4913-9BF3-5C10AEFB60DE}"/>
                  </a:ext>
                </a:extLst>
              </p14:cNvPr>
              <p14:cNvContentPartPr/>
              <p14:nvPr/>
            </p14:nvContentPartPr>
            <p14:xfrm>
              <a:off x="2736217" y="2054896"/>
              <a:ext cx="75240" cy="7560"/>
            </p14:xfrm>
          </p:contentPart>
        </mc:Choice>
        <mc:Fallback xmlns="">
          <p:pic>
            <p:nvPicPr>
              <p:cNvPr id="4" name="Håndskrift 3">
                <a:extLst>
                  <a:ext uri="{FF2B5EF4-FFF2-40B4-BE49-F238E27FC236}">
                    <a16:creationId xmlns:a16="http://schemas.microsoft.com/office/drawing/2014/main" id="{1BCA9008-7B2A-4913-9BF3-5C10AEFB60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2217" y="1947256"/>
                <a:ext cx="1828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Håndskrift 5">
                <a:extLst>
                  <a:ext uri="{FF2B5EF4-FFF2-40B4-BE49-F238E27FC236}">
                    <a16:creationId xmlns:a16="http://schemas.microsoft.com/office/drawing/2014/main" id="{0510FDBE-2644-49DF-8D69-987FE457C3C9}"/>
                  </a:ext>
                </a:extLst>
              </p14:cNvPr>
              <p14:cNvContentPartPr/>
              <p14:nvPr/>
            </p14:nvContentPartPr>
            <p14:xfrm>
              <a:off x="3347857" y="2048056"/>
              <a:ext cx="1746000" cy="97560"/>
            </p14:xfrm>
          </p:contentPart>
        </mc:Choice>
        <mc:Fallback xmlns="">
          <p:pic>
            <p:nvPicPr>
              <p:cNvPr id="6" name="Håndskrift 5">
                <a:extLst>
                  <a:ext uri="{FF2B5EF4-FFF2-40B4-BE49-F238E27FC236}">
                    <a16:creationId xmlns:a16="http://schemas.microsoft.com/office/drawing/2014/main" id="{0510FDBE-2644-49DF-8D69-987FE457C3C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93857" y="1940416"/>
                <a:ext cx="18536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Håndskrift 6">
                <a:extLst>
                  <a:ext uri="{FF2B5EF4-FFF2-40B4-BE49-F238E27FC236}">
                    <a16:creationId xmlns:a16="http://schemas.microsoft.com/office/drawing/2014/main" id="{3E1A4E4A-0115-44BC-BE07-615F032264EA}"/>
                  </a:ext>
                </a:extLst>
              </p14:cNvPr>
              <p14:cNvContentPartPr/>
              <p14:nvPr/>
            </p14:nvContentPartPr>
            <p14:xfrm>
              <a:off x="5355577" y="2054896"/>
              <a:ext cx="54360" cy="7560"/>
            </p14:xfrm>
          </p:contentPart>
        </mc:Choice>
        <mc:Fallback xmlns="">
          <p:pic>
            <p:nvPicPr>
              <p:cNvPr id="7" name="Håndskrift 6">
                <a:extLst>
                  <a:ext uri="{FF2B5EF4-FFF2-40B4-BE49-F238E27FC236}">
                    <a16:creationId xmlns:a16="http://schemas.microsoft.com/office/drawing/2014/main" id="{3E1A4E4A-0115-44BC-BE07-615F032264E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01577" y="1947256"/>
                <a:ext cx="1620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Håndskrift 7">
                <a:extLst>
                  <a:ext uri="{FF2B5EF4-FFF2-40B4-BE49-F238E27FC236}">
                    <a16:creationId xmlns:a16="http://schemas.microsoft.com/office/drawing/2014/main" id="{76B4F859-8077-4DA0-BA63-294C80FBBEF2}"/>
                  </a:ext>
                </a:extLst>
              </p14:cNvPr>
              <p14:cNvContentPartPr/>
              <p14:nvPr/>
            </p14:nvContentPartPr>
            <p14:xfrm>
              <a:off x="6159817" y="2061376"/>
              <a:ext cx="611280" cy="8280"/>
            </p14:xfrm>
          </p:contentPart>
        </mc:Choice>
        <mc:Fallback xmlns="">
          <p:pic>
            <p:nvPicPr>
              <p:cNvPr id="8" name="Håndskrift 7">
                <a:extLst>
                  <a:ext uri="{FF2B5EF4-FFF2-40B4-BE49-F238E27FC236}">
                    <a16:creationId xmlns:a16="http://schemas.microsoft.com/office/drawing/2014/main" id="{76B4F859-8077-4DA0-BA63-294C80FBBEF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06177" y="1953736"/>
                <a:ext cx="7189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9" name="Håndskrift 8">
                <a:extLst>
                  <a:ext uri="{FF2B5EF4-FFF2-40B4-BE49-F238E27FC236}">
                    <a16:creationId xmlns:a16="http://schemas.microsoft.com/office/drawing/2014/main" id="{A1EE8941-9E95-4C8F-9A0C-2C116CB87335}"/>
                  </a:ext>
                </a:extLst>
              </p14:cNvPr>
              <p14:cNvContentPartPr/>
              <p14:nvPr/>
            </p14:nvContentPartPr>
            <p14:xfrm>
              <a:off x="6978097" y="2008456"/>
              <a:ext cx="117000" cy="65880"/>
            </p14:xfrm>
          </p:contentPart>
        </mc:Choice>
        <mc:Fallback xmlns="">
          <p:pic>
            <p:nvPicPr>
              <p:cNvPr id="9" name="Håndskrift 8">
                <a:extLst>
                  <a:ext uri="{FF2B5EF4-FFF2-40B4-BE49-F238E27FC236}">
                    <a16:creationId xmlns:a16="http://schemas.microsoft.com/office/drawing/2014/main" id="{A1EE8941-9E95-4C8F-9A0C-2C116CB8733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60097" y="1990816"/>
                <a:ext cx="1526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Håndskrift 12">
                <a:extLst>
                  <a:ext uri="{FF2B5EF4-FFF2-40B4-BE49-F238E27FC236}">
                    <a16:creationId xmlns:a16="http://schemas.microsoft.com/office/drawing/2014/main" id="{241FD6FE-C677-4C74-A619-5AB06932ACE7}"/>
                  </a:ext>
                </a:extLst>
              </p14:cNvPr>
              <p14:cNvContentPartPr/>
              <p14:nvPr/>
            </p14:nvContentPartPr>
            <p14:xfrm>
              <a:off x="398823" y="869394"/>
              <a:ext cx="2234520" cy="52920"/>
            </p14:xfrm>
          </p:contentPart>
        </mc:Choice>
        <mc:Fallback xmlns="">
          <p:pic>
            <p:nvPicPr>
              <p:cNvPr id="13" name="Håndskrift 12">
                <a:extLst>
                  <a:ext uri="{FF2B5EF4-FFF2-40B4-BE49-F238E27FC236}">
                    <a16:creationId xmlns:a16="http://schemas.microsoft.com/office/drawing/2014/main" id="{241FD6FE-C677-4C74-A619-5AB06932AC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4823" y="761394"/>
                <a:ext cx="2342160" cy="26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664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4EA2CAE-16F4-417A-9933-856724C4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Rapportering/ KS på kontoret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E003668-D7E4-42D9-AC71-591D1BE21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Umiddelbart</a:t>
            </a:r>
          </a:p>
          <a:p>
            <a:r>
              <a:rPr lang="nb-NO" dirty="0"/>
              <a:t>Utstyret legges på plass</a:t>
            </a:r>
          </a:p>
          <a:p>
            <a:r>
              <a:rPr lang="nb-NO" dirty="0"/>
              <a:t>Overføring av bilder for rapportering</a:t>
            </a:r>
          </a:p>
          <a:p>
            <a:r>
              <a:rPr lang="nb-NO" dirty="0"/>
              <a:t>Varsle skader med konsekvensgrad 4 til oppdragsgiver</a:t>
            </a:r>
          </a:p>
          <a:p>
            <a:r>
              <a:rPr lang="nb-NO" dirty="0"/>
              <a:t>Notere inspeksjonsdatoen i inspeksjonsplanen (Excel)</a:t>
            </a:r>
          </a:p>
          <a:p>
            <a:endParaRPr lang="nb-NO" dirty="0"/>
          </a:p>
          <a:p>
            <a:pPr marL="0" indent="0">
              <a:buNone/>
            </a:pPr>
            <a:r>
              <a:rPr lang="nb-NO" dirty="0"/>
              <a:t>Rapportering i Brutus når prioriteringen tilsier det</a:t>
            </a:r>
          </a:p>
          <a:p>
            <a:r>
              <a:rPr lang="nb-NO" dirty="0"/>
              <a:t>Oppdragsbeskrivelsen.</a:t>
            </a:r>
          </a:p>
          <a:p>
            <a:r>
              <a:rPr lang="nb-NO" dirty="0"/>
              <a:t>Skadegrad og konsekvensgrad</a:t>
            </a:r>
          </a:p>
          <a:p>
            <a:r>
              <a:rPr lang="nb-NO" dirty="0"/>
              <a:t>Reparasjonsbeskrivelse til vanlige tiltak</a:t>
            </a:r>
          </a:p>
          <a:p>
            <a:r>
              <a:rPr lang="nb-NO" sz="1600" dirty="0">
                <a:latin typeface="+mj-lt"/>
                <a:ea typeface="+mj-ea"/>
                <a:cs typeface="+mj-cs"/>
              </a:rPr>
              <a:t>Gjennomgang av tegninger opp mot skaderegistrering når vi rapporterer på kontoret</a:t>
            </a:r>
          </a:p>
          <a:p>
            <a:endParaRPr lang="nb-NO" dirty="0"/>
          </a:p>
          <a:p>
            <a:pPr marL="0" indent="0">
              <a:buNone/>
            </a:pPr>
            <a:r>
              <a:rPr lang="nb-NO" dirty="0"/>
              <a:t>KS av rapporter med utskrift i </a:t>
            </a:r>
            <a:r>
              <a:rPr lang="nb-NO" dirty="0" err="1"/>
              <a:t>pdf</a:t>
            </a:r>
            <a:r>
              <a:rPr lang="nb-NO" dirty="0"/>
              <a:t>. Sjekk også utfylling av inspeksjonsplanen</a:t>
            </a:r>
          </a:p>
        </p:txBody>
      </p:sp>
    </p:spTree>
    <p:extLst>
      <p:ext uri="{BB962C8B-B14F-4D97-AF65-F5344CB8AC3E}">
        <p14:creationId xmlns:p14="http://schemas.microsoft.com/office/powerpoint/2010/main" val="4016124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Innlegging i Brutus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6DD7037E-74DD-4982-935E-C0D21CEA5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561"/>
            <a:ext cx="9144000" cy="4362877"/>
          </a:xfrm>
          <a:prstGeom prst="rect">
            <a:avLst/>
          </a:prstGeom>
        </p:spPr>
      </p:pic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25956B4F-123B-455F-8C71-558ABD9D100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4800" y="765175"/>
            <a:ext cx="7772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b-NO" sz="1600" dirty="0"/>
              <a:t>Rapportering av skader, tiltak og sårbarheter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Håndskrift 2">
                <a:extLst>
                  <a:ext uri="{FF2B5EF4-FFF2-40B4-BE49-F238E27FC236}">
                    <a16:creationId xmlns:a16="http://schemas.microsoft.com/office/drawing/2014/main" id="{75B5BCAD-901A-40F6-BF82-89F0C9CBFB8B}"/>
                  </a:ext>
                </a:extLst>
              </p14:cNvPr>
              <p14:cNvContentPartPr/>
              <p14:nvPr/>
            </p14:nvContentPartPr>
            <p14:xfrm>
              <a:off x="1893903" y="941034"/>
              <a:ext cx="623520" cy="60840"/>
            </p14:xfrm>
          </p:contentPart>
        </mc:Choice>
        <mc:Fallback xmlns="">
          <p:pic>
            <p:nvPicPr>
              <p:cNvPr id="3" name="Håndskrift 2">
                <a:extLst>
                  <a:ext uri="{FF2B5EF4-FFF2-40B4-BE49-F238E27FC236}">
                    <a16:creationId xmlns:a16="http://schemas.microsoft.com/office/drawing/2014/main" id="{75B5BCAD-901A-40F6-BF82-89F0C9CBFB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9903" y="833394"/>
                <a:ext cx="731160" cy="27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6476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Innlegging i Brutus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25956B4F-123B-455F-8C71-558ABD9D100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4800" y="765175"/>
            <a:ext cx="7772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b-NO" sz="1600" dirty="0"/>
              <a:t>Rapportering av skader, tiltak og sårbarheter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Håndskrift 2">
                <a:extLst>
                  <a:ext uri="{FF2B5EF4-FFF2-40B4-BE49-F238E27FC236}">
                    <a16:creationId xmlns:a16="http://schemas.microsoft.com/office/drawing/2014/main" id="{E1F20A3C-FC4C-4B27-B2AF-0815AA0FB79D}"/>
                  </a:ext>
                </a:extLst>
              </p14:cNvPr>
              <p14:cNvContentPartPr/>
              <p14:nvPr/>
            </p14:nvContentPartPr>
            <p14:xfrm>
              <a:off x="2605263" y="950394"/>
              <a:ext cx="449280" cy="37080"/>
            </p14:xfrm>
          </p:contentPart>
        </mc:Choice>
        <mc:Fallback xmlns="">
          <p:pic>
            <p:nvPicPr>
              <p:cNvPr id="3" name="Håndskrift 2">
                <a:extLst>
                  <a:ext uri="{FF2B5EF4-FFF2-40B4-BE49-F238E27FC236}">
                    <a16:creationId xmlns:a16="http://schemas.microsoft.com/office/drawing/2014/main" id="{E1F20A3C-FC4C-4B27-B2AF-0815AA0FB7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1263" y="842394"/>
                <a:ext cx="556920" cy="252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Bilde 3">
            <a:extLst>
              <a:ext uri="{FF2B5EF4-FFF2-40B4-BE49-F238E27FC236}">
                <a16:creationId xmlns:a16="http://schemas.microsoft.com/office/drawing/2014/main" id="{F675B0AD-75F1-4CA0-AB4C-E6A194C634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89"/>
          <a:stretch/>
        </p:blipFill>
        <p:spPr>
          <a:xfrm>
            <a:off x="467544" y="1340768"/>
            <a:ext cx="6768752" cy="446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15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tel 1"/>
          <p:cNvSpPr>
            <a:spLocks noGrp="1"/>
          </p:cNvSpPr>
          <p:nvPr>
            <p:ph type="title"/>
          </p:nvPr>
        </p:nvSpPr>
        <p:spPr>
          <a:xfrm>
            <a:off x="762000" y="165638"/>
            <a:ext cx="7924800" cy="762000"/>
          </a:xfrm>
        </p:spPr>
        <p:txBody>
          <a:bodyPr/>
          <a:lstStyle/>
          <a:p>
            <a:r>
              <a:rPr lang="nb-NO" dirty="0"/>
              <a:t>Sårbarhet- Rekkverk– tidligere skade</a:t>
            </a:r>
          </a:p>
        </p:txBody>
      </p:sp>
      <p:sp>
        <p:nvSpPr>
          <p:cNvPr id="4099" name="Plassholder for innhold 2"/>
          <p:cNvSpPr>
            <a:spLocks noGrp="1"/>
          </p:cNvSpPr>
          <p:nvPr>
            <p:ph idx="1"/>
          </p:nvPr>
        </p:nvSpPr>
        <p:spPr>
          <a:xfrm>
            <a:off x="457200" y="813176"/>
            <a:ext cx="8067368" cy="5257800"/>
          </a:xfrm>
        </p:spPr>
        <p:txBody>
          <a:bodyPr/>
          <a:lstStyle/>
          <a:p>
            <a:pPr marL="0" indent="0">
              <a:buNone/>
            </a:pPr>
            <a:endParaRPr lang="nb-NO" sz="2000" b="1" i="1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endParaRPr lang="nb-NO" dirty="0"/>
          </a:p>
        </p:txBody>
      </p:sp>
      <p:pic>
        <p:nvPicPr>
          <p:cNvPr id="4" name="Picture 6" descr="4-122 Midtskog IMG_4703">
            <a:extLst>
              <a:ext uri="{FF2B5EF4-FFF2-40B4-BE49-F238E27FC236}">
                <a16:creationId xmlns:a16="http://schemas.microsoft.com/office/drawing/2014/main" id="{8A7E411B-8278-406B-92AB-89C52C8E4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4244" y="787024"/>
            <a:ext cx="6913279" cy="518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85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D6D55DB-8D79-4104-8A3F-1E172B09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Innlegging i Brutus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C43955F9-18EE-4F22-BC9E-5172D4C2E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1458647"/>
            <a:ext cx="8370551" cy="4033477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Håndskrift 5">
                <a:extLst>
                  <a:ext uri="{FF2B5EF4-FFF2-40B4-BE49-F238E27FC236}">
                    <a16:creationId xmlns:a16="http://schemas.microsoft.com/office/drawing/2014/main" id="{C1D9230D-3158-4F69-9F29-1104F163ECB8}"/>
                  </a:ext>
                </a:extLst>
              </p14:cNvPr>
              <p14:cNvContentPartPr/>
              <p14:nvPr/>
            </p14:nvContentPartPr>
            <p14:xfrm>
              <a:off x="6078494" y="696647"/>
              <a:ext cx="360" cy="360"/>
            </p14:xfrm>
          </p:contentPart>
        </mc:Choice>
        <mc:Fallback xmlns="">
          <p:pic>
            <p:nvPicPr>
              <p:cNvPr id="6" name="Håndskrift 5">
                <a:extLst>
                  <a:ext uri="{FF2B5EF4-FFF2-40B4-BE49-F238E27FC236}">
                    <a16:creationId xmlns:a16="http://schemas.microsoft.com/office/drawing/2014/main" id="{C1D9230D-3158-4F69-9F29-1104F163EC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60494" y="679007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kstSylinder 6">
            <a:extLst>
              <a:ext uri="{FF2B5EF4-FFF2-40B4-BE49-F238E27FC236}">
                <a16:creationId xmlns:a16="http://schemas.microsoft.com/office/drawing/2014/main" id="{1CF938A7-7B88-4086-A4F8-CB11F6595C1C}"/>
              </a:ext>
            </a:extLst>
          </p:cNvPr>
          <p:cNvSpPr txBox="1"/>
          <p:nvPr/>
        </p:nvSpPr>
        <p:spPr>
          <a:xfrm>
            <a:off x="304800" y="766088"/>
            <a:ext cx="60459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b-NO" sz="1600" dirty="0">
                <a:latin typeface="+mj-lt"/>
              </a:rPr>
              <a:t>Rapportering av skader, tiltak og sårbarheter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Håndskrift 3">
                <a:extLst>
                  <a:ext uri="{FF2B5EF4-FFF2-40B4-BE49-F238E27FC236}">
                    <a16:creationId xmlns:a16="http://schemas.microsoft.com/office/drawing/2014/main" id="{F1CC38BE-1AA5-41B1-B887-96798A9C54D6}"/>
                  </a:ext>
                </a:extLst>
              </p14:cNvPr>
              <p14:cNvContentPartPr/>
              <p14:nvPr/>
            </p14:nvContentPartPr>
            <p14:xfrm>
              <a:off x="3359823" y="911874"/>
              <a:ext cx="1081080" cy="67680"/>
            </p14:xfrm>
          </p:contentPart>
        </mc:Choice>
        <mc:Fallback xmlns="">
          <p:pic>
            <p:nvPicPr>
              <p:cNvPr id="4" name="Håndskrift 3">
                <a:extLst>
                  <a:ext uri="{FF2B5EF4-FFF2-40B4-BE49-F238E27FC236}">
                    <a16:creationId xmlns:a16="http://schemas.microsoft.com/office/drawing/2014/main" id="{F1CC38BE-1AA5-41B1-B887-96798A9C54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05823" y="804234"/>
                <a:ext cx="1188720" cy="28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30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F6FD3C0-12F7-4883-A286-3C3C45C0E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Hensikt med disse 15 minuttene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18783FD-1A7B-4C5D-B778-B917B5E81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Hensikten med innlegget er å gi litt bakgrunnsinformasjon om hvordan bru-inspeksjonene utføres i praksis og hvilke utfordringer vi har som evt. kan løses av digitale løsninger, inkludert BIM-modeller og strukturerte samordnede metadata, kodelister osv.</a:t>
            </a:r>
          </a:p>
          <a:p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Innlegget er ment å gi inspirasjon og tjene som bakgrunnskunnskap for programvareutviklingsfirmaene.</a:t>
            </a:r>
          </a:p>
          <a:p>
            <a:endParaRPr lang="nb-NO" dirty="0"/>
          </a:p>
        </p:txBody>
      </p:sp>
      <p:pic>
        <p:nvPicPr>
          <p:cNvPr id="4" name="Picture 2" descr="FOTO: NTB Scanpix">
            <a:extLst>
              <a:ext uri="{FF2B5EF4-FFF2-40B4-BE49-F238E27FC236}">
                <a16:creationId xmlns:a16="http://schemas.microsoft.com/office/drawing/2014/main" id="{C617086C-8C27-4162-B123-8CE8FDA8C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821371"/>
            <a:ext cx="6047222" cy="363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36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Inspeksjonsplan- oversikt</a:t>
            </a:r>
          </a:p>
        </p:txBody>
      </p:sp>
      <p:sp>
        <p:nvSpPr>
          <p:cNvPr id="4099" name="Plassholder for innhold 2"/>
          <p:cNvSpPr>
            <a:spLocks noGrp="1"/>
          </p:cNvSpPr>
          <p:nvPr>
            <p:ph idx="1"/>
          </p:nvPr>
        </p:nvSpPr>
        <p:spPr>
          <a:xfrm>
            <a:off x="324731" y="800100"/>
            <a:ext cx="8067368" cy="5257800"/>
          </a:xfrm>
        </p:spPr>
        <p:txBody>
          <a:bodyPr/>
          <a:lstStyle/>
          <a:p>
            <a:pPr marL="0" indent="0">
              <a:buNone/>
            </a:pPr>
            <a:r>
              <a:rPr lang="nb-NO" sz="1600" dirty="0"/>
              <a:t>Planlegging, dokumentasjon, KS</a:t>
            </a:r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630381AE-EAD2-4677-9EFD-073820A6E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334980"/>
            <a:ext cx="9144000" cy="44906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Håndskrift 2">
                <a:extLst>
                  <a:ext uri="{FF2B5EF4-FFF2-40B4-BE49-F238E27FC236}">
                    <a16:creationId xmlns:a16="http://schemas.microsoft.com/office/drawing/2014/main" id="{C68539A1-CDA2-4A63-8ED6-5FF70B9C9AFF}"/>
                  </a:ext>
                </a:extLst>
              </p14:cNvPr>
              <p14:cNvContentPartPr/>
              <p14:nvPr/>
            </p14:nvContentPartPr>
            <p14:xfrm>
              <a:off x="1574223" y="964434"/>
              <a:ext cx="1782000" cy="57960"/>
            </p14:xfrm>
          </p:contentPart>
        </mc:Choice>
        <mc:Fallback xmlns="">
          <p:pic>
            <p:nvPicPr>
              <p:cNvPr id="3" name="Håndskrift 2">
                <a:extLst>
                  <a:ext uri="{FF2B5EF4-FFF2-40B4-BE49-F238E27FC236}">
                    <a16:creationId xmlns:a16="http://schemas.microsoft.com/office/drawing/2014/main" id="{C68539A1-CDA2-4A63-8ED6-5FF70B9C9A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0583" y="856434"/>
                <a:ext cx="1889640" cy="2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6056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1005E11-093A-4A34-A320-7B35BA56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 og enkelte utfordringer vi har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6FA6A2E-26A8-4A03-8428-D54C700D5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Varsle alvorlige skader</a:t>
            </a:r>
          </a:p>
          <a:p>
            <a:r>
              <a:rPr lang="nb-NO" dirty="0"/>
              <a:t>Tegninger tilgjengelig- feil akser</a:t>
            </a:r>
          </a:p>
          <a:p>
            <a:r>
              <a:rPr lang="nb-NO" dirty="0"/>
              <a:t>Skadetype og skadeårsak- feil terminologi</a:t>
            </a:r>
          </a:p>
          <a:p>
            <a:r>
              <a:rPr lang="nb-NO" dirty="0"/>
              <a:t>Oppretting av skade beskrevet på feil akse, historikk og bilder forsvinner</a:t>
            </a:r>
          </a:p>
          <a:p>
            <a:r>
              <a:rPr lang="nb-NO" dirty="0"/>
              <a:t>Mangelfull beskrivelse kan være vanskelig å forstå. Viktig å ha med foto!</a:t>
            </a:r>
          </a:p>
          <a:p>
            <a:r>
              <a:rPr lang="nb-NO" dirty="0"/>
              <a:t>Pad kan ikke tas med overalt, mobiltelefon kan benyttes</a:t>
            </a:r>
          </a:p>
          <a:p>
            <a:r>
              <a:rPr lang="nb-NO" dirty="0"/>
              <a:t>Dårlige bilder, kvalitet sjekkes ikke før en har kommet inn på kontoret</a:t>
            </a:r>
          </a:p>
          <a:p>
            <a:r>
              <a:rPr lang="nb-NO" dirty="0"/>
              <a:t>Overføring av bilder i felt går tregt- dårlig dekning</a:t>
            </a:r>
          </a:p>
          <a:p>
            <a:r>
              <a:rPr lang="nb-NO" dirty="0"/>
              <a:t>Ideelt å rapportere dagen etter, men det er viktig å utnytte godværet til inspeksjon.</a:t>
            </a: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27486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49AF736-2DE1-4EEF-95F6-9A649468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Oversiktstegning</a:t>
            </a:r>
          </a:p>
        </p:txBody>
      </p:sp>
      <p:pic>
        <p:nvPicPr>
          <p:cNvPr id="8" name="Plassholder for innhold 7">
            <a:extLst>
              <a:ext uri="{FF2B5EF4-FFF2-40B4-BE49-F238E27FC236}">
                <a16:creationId xmlns:a16="http://schemas.microsoft.com/office/drawing/2014/main" id="{5C861154-B064-4D80-A428-146461410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7584" y="800100"/>
            <a:ext cx="7267976" cy="5257800"/>
          </a:xfrm>
        </p:spPr>
      </p:pic>
    </p:spTree>
    <p:extLst>
      <p:ext uri="{BB962C8B-B14F-4D97-AF65-F5344CB8AC3E}">
        <p14:creationId xmlns:p14="http://schemas.microsoft.com/office/powerpoint/2010/main" val="2288132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CF8827F-07EF-4BE3-A47C-503B2E9B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V441- Skadetype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9F95E0B7-C977-4FB1-938C-16B62D294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71365" y="47672"/>
            <a:ext cx="4536504" cy="6622486"/>
          </a:xfrm>
        </p:spPr>
      </p:pic>
    </p:spTree>
    <p:extLst>
      <p:ext uri="{BB962C8B-B14F-4D97-AF65-F5344CB8AC3E}">
        <p14:creationId xmlns:p14="http://schemas.microsoft.com/office/powerpoint/2010/main" val="1575721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72F0612-245A-4371-A408-0B538DB9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Skadegrad 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5CD0F1E4-867D-4085-8D8C-D0C5F1772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1960" y="152400"/>
            <a:ext cx="4770376" cy="6300936"/>
          </a:xfrm>
        </p:spPr>
      </p:pic>
    </p:spTree>
    <p:extLst>
      <p:ext uri="{BB962C8B-B14F-4D97-AF65-F5344CB8AC3E}">
        <p14:creationId xmlns:p14="http://schemas.microsoft.com/office/powerpoint/2010/main" val="874305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F3ACE32-D684-4287-AFCE-1F23FA3A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V441- Skadeårsak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E7D2887A-943D-4C76-A222-AABA9ABAF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369" y="1052736"/>
            <a:ext cx="4283489" cy="3240360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51A9EB35-ECF8-489B-B36E-F17431B6F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864" y="1052737"/>
            <a:ext cx="3250576" cy="55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40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4D29FDD-2DD7-45BB-AD90-D4643A47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V441- Sårbarhet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A64F11B7-AFCD-486C-B58F-325544669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16"/>
          <a:stretch/>
        </p:blipFill>
        <p:spPr>
          <a:xfrm>
            <a:off x="4591364" y="149940"/>
            <a:ext cx="3869068" cy="5476459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6F270D56-BA45-4A55-9F2B-F72F31280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5626398"/>
            <a:ext cx="3959639" cy="89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17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Forberedelser/ forarbeid/ planlegging, V441 kap. 2.1-2.2</a:t>
            </a:r>
          </a:p>
        </p:txBody>
      </p:sp>
      <p:sp>
        <p:nvSpPr>
          <p:cNvPr id="4099" name="Plassholder for innhold 2"/>
          <p:cNvSpPr>
            <a:spLocks noGrp="1"/>
          </p:cNvSpPr>
          <p:nvPr>
            <p:ph idx="1"/>
          </p:nvPr>
        </p:nvSpPr>
        <p:spPr>
          <a:xfrm>
            <a:off x="421758" y="800100"/>
            <a:ext cx="7772400" cy="5257800"/>
          </a:xfrm>
        </p:spPr>
        <p:txBody>
          <a:bodyPr/>
          <a:lstStyle/>
          <a:p>
            <a:r>
              <a:rPr lang="nb-NO" dirty="0"/>
              <a:t>Ressurser tilgjengelig (inspektører)</a:t>
            </a:r>
          </a:p>
          <a:p>
            <a:r>
              <a:rPr lang="nb-NO" dirty="0" err="1"/>
              <a:t>Kontraktskrav</a:t>
            </a:r>
            <a:r>
              <a:rPr lang="nb-NO" dirty="0"/>
              <a:t> (arbeidsvarslingskurs, førstehjelp, klatrekurs)</a:t>
            </a:r>
          </a:p>
          <a:p>
            <a:r>
              <a:rPr lang="nb-NO" dirty="0"/>
              <a:t>HMS-plan/ SHA- plan</a:t>
            </a:r>
          </a:p>
          <a:p>
            <a:r>
              <a:rPr lang="nb-NO" dirty="0"/>
              <a:t>Beredskapsplan ved ulykker</a:t>
            </a:r>
          </a:p>
          <a:p>
            <a:r>
              <a:rPr lang="nb-NO" dirty="0"/>
              <a:t>Risikovurdering/ SJA</a:t>
            </a:r>
          </a:p>
          <a:p>
            <a:r>
              <a:rPr lang="nb-NO" dirty="0"/>
              <a:t>Arbeidsvarslingsplaner godkjent</a:t>
            </a:r>
          </a:p>
          <a:p>
            <a:endParaRPr lang="nb-NO" dirty="0"/>
          </a:p>
          <a:p>
            <a:r>
              <a:rPr lang="nb-NO" b="1" dirty="0"/>
              <a:t>Inspeksjonsplan</a:t>
            </a:r>
            <a:r>
              <a:rPr lang="nb-NO" dirty="0"/>
              <a:t>- Inspeksjonsomfang i kontrakten</a:t>
            </a:r>
          </a:p>
          <a:p>
            <a:r>
              <a:rPr lang="nb-NO" dirty="0"/>
              <a:t>Beliggenhet og brutype (over spor, vann, trafikkert veg, kontaktpersoner)</a:t>
            </a:r>
          </a:p>
          <a:p>
            <a:r>
              <a:rPr lang="nb-NO" dirty="0"/>
              <a:t>Tilkomst (båt, dykker, lift, stige, tau, drone)</a:t>
            </a:r>
          </a:p>
          <a:p>
            <a:r>
              <a:rPr lang="nb-NO" dirty="0"/>
              <a:t>Spesielt egnet utstyr (egen inspeksjonsbil med utstyr)</a:t>
            </a:r>
          </a:p>
          <a:p>
            <a:r>
              <a:rPr lang="nb-NO" b="1" dirty="0"/>
              <a:t>Inspeksjonsrapporter skrives ut</a:t>
            </a:r>
            <a:r>
              <a:rPr lang="nb-NO" dirty="0"/>
              <a:t> (evt. tegninger og FDV- dokumentasjon)</a:t>
            </a:r>
          </a:p>
          <a:p>
            <a:r>
              <a:rPr lang="nb-NO" dirty="0"/>
              <a:t>Oppdragsbeskrivelsen skrives ut</a:t>
            </a:r>
          </a:p>
          <a:p>
            <a:r>
              <a:rPr lang="nb-NO" dirty="0" err="1"/>
              <a:t>Hb</a:t>
            </a:r>
            <a:r>
              <a:rPr lang="nb-NO" dirty="0"/>
              <a:t> V441- skadetype og skadeårsak skrives ut</a:t>
            </a:r>
          </a:p>
          <a:p>
            <a:r>
              <a:rPr lang="nb-NO" dirty="0"/>
              <a:t>Værmelding, årstid, inspeksjonstidspunkt (dag/ natt)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15CA597-AC8E-4C74-8EB2-0C1B728EB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Inspeksjon- ulike brutyper, beliggenhet</a:t>
            </a:r>
          </a:p>
        </p:txBody>
      </p:sp>
      <p:pic>
        <p:nvPicPr>
          <p:cNvPr id="8" name="Plassholder for innhold 7" descr="Et bilde som inneholder himmel, vann, utendørs, blå&#10;&#10;Automatisk generert beskrivelse">
            <a:extLst>
              <a:ext uri="{FF2B5EF4-FFF2-40B4-BE49-F238E27FC236}">
                <a16:creationId xmlns:a16="http://schemas.microsoft.com/office/drawing/2014/main" id="{B86DED3D-1E63-4D7F-B679-354726CCA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31584" r="5585" b="38042"/>
          <a:stretch/>
        </p:blipFill>
        <p:spPr>
          <a:xfrm>
            <a:off x="539552" y="881729"/>
            <a:ext cx="7827693" cy="1728192"/>
          </a:xfrm>
        </p:spPr>
      </p:pic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A7750D0D-B43F-4117-BBD1-0AA9F137B0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1" b="17544"/>
          <a:stretch/>
        </p:blipFill>
        <p:spPr bwMode="auto">
          <a:xfrm>
            <a:off x="539552" y="2852936"/>
            <a:ext cx="5986645" cy="2884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lassholder for innhold 4" descr="Et bilde som inneholder gress, utendørs, himmel&#10;&#10;Automatisk generert beskrivelse">
            <a:extLst>
              <a:ext uri="{FF2B5EF4-FFF2-40B4-BE49-F238E27FC236}">
                <a16:creationId xmlns:a16="http://schemas.microsoft.com/office/drawing/2014/main" id="{9286D810-FC86-448C-8872-A02329177E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t="12085" r="16950" b="16103"/>
          <a:stretch/>
        </p:blipFill>
        <p:spPr bwMode="auto">
          <a:xfrm>
            <a:off x="5796136" y="4509120"/>
            <a:ext cx="3240360" cy="203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229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/>
              <a:t>Planlegging av inspeksjoner – tidspunkt, tilkomst</a:t>
            </a:r>
          </a:p>
        </p:txBody>
      </p:sp>
      <p:sp>
        <p:nvSpPr>
          <p:cNvPr id="4099" name="Plassholder for innhold 2"/>
          <p:cNvSpPr>
            <a:spLocks noGrp="1"/>
          </p:cNvSpPr>
          <p:nvPr>
            <p:ph idx="1"/>
          </p:nvPr>
        </p:nvSpPr>
        <p:spPr>
          <a:xfrm>
            <a:off x="460787" y="990402"/>
            <a:ext cx="8067368" cy="5257800"/>
          </a:xfrm>
        </p:spPr>
        <p:txBody>
          <a:bodyPr/>
          <a:lstStyle/>
          <a:p>
            <a:pPr marL="457200" lvl="1" indent="0">
              <a:buNone/>
            </a:pPr>
            <a:r>
              <a:rPr lang="nb-NO" dirty="0"/>
              <a:t>Inspeksjonstidspunkt</a:t>
            </a:r>
          </a:p>
          <a:p>
            <a:pPr marL="0" indent="0">
              <a:buNone/>
            </a:pPr>
            <a:endParaRPr lang="nb-NO" sz="1400" b="1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nb-NO" sz="1400" b="1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endParaRPr lang="nb-NO" dirty="0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9A0C9E6F-1A9C-4F50-8E28-97A9961FE6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797" y="2956948"/>
            <a:ext cx="4998203" cy="3748652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6B616B21-6AA8-4553-959B-D27A04C91B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14400"/>
            <a:ext cx="4442848" cy="33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30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tel 1"/>
          <p:cNvSpPr>
            <a:spLocks noGrp="1"/>
          </p:cNvSpPr>
          <p:nvPr>
            <p:ph type="title"/>
          </p:nvPr>
        </p:nvSpPr>
        <p:spPr>
          <a:xfrm>
            <a:off x="275914" y="212766"/>
            <a:ext cx="8410886" cy="688878"/>
          </a:xfrm>
        </p:spPr>
        <p:txBody>
          <a:bodyPr/>
          <a:lstStyle/>
          <a:p>
            <a:pPr algn="ctr"/>
            <a:r>
              <a:rPr lang="nb-NO" sz="2000" dirty="0"/>
              <a:t>Tilkomst lift			Tilkomst tau</a:t>
            </a:r>
          </a:p>
        </p:txBody>
      </p:sp>
      <p:sp>
        <p:nvSpPr>
          <p:cNvPr id="4099" name="Plassholder for innhold 2"/>
          <p:cNvSpPr>
            <a:spLocks noGrp="1"/>
          </p:cNvSpPr>
          <p:nvPr>
            <p:ph idx="1"/>
          </p:nvPr>
        </p:nvSpPr>
        <p:spPr>
          <a:xfrm>
            <a:off x="457200" y="813176"/>
            <a:ext cx="8067368" cy="5257800"/>
          </a:xfrm>
        </p:spPr>
        <p:txBody>
          <a:bodyPr/>
          <a:lstStyle/>
          <a:p>
            <a:pPr marL="0" indent="0">
              <a:buNone/>
            </a:pPr>
            <a:endParaRPr lang="nb-NO" sz="2000" b="1" i="1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endParaRPr lang="nb-NO" dirty="0"/>
          </a:p>
        </p:txBody>
      </p:sp>
      <p:pic>
        <p:nvPicPr>
          <p:cNvPr id="6" name="Picture 4" descr="4 Brulift">
            <a:extLst>
              <a:ext uri="{FF2B5EF4-FFF2-40B4-BE49-F238E27FC236}">
                <a16:creationId xmlns:a16="http://schemas.microsoft.com/office/drawing/2014/main" id="{17E854BC-D4F1-4C65-9C0D-550B4C797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14" y="901644"/>
            <a:ext cx="1816364" cy="2723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4" descr="5 Mobilkran">
            <a:extLst>
              <a:ext uri="{FF2B5EF4-FFF2-40B4-BE49-F238E27FC236}">
                <a16:creationId xmlns:a16="http://schemas.microsoft.com/office/drawing/2014/main" id="{43E0614C-C86B-4AAE-8494-EA1A7178F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42" y="893847"/>
            <a:ext cx="2054396" cy="273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4" descr="5 AUT_5424">
            <a:extLst>
              <a:ext uri="{FF2B5EF4-FFF2-40B4-BE49-F238E27FC236}">
                <a16:creationId xmlns:a16="http://schemas.microsoft.com/office/drawing/2014/main" id="{A91763E2-5568-4B3D-80E9-6268E10EE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679" y="893847"/>
            <a:ext cx="2054396" cy="273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4" descr="13 IMG_2043">
            <a:extLst>
              <a:ext uri="{FF2B5EF4-FFF2-40B4-BE49-F238E27FC236}">
                <a16:creationId xmlns:a16="http://schemas.microsoft.com/office/drawing/2014/main" id="{78EA1719-D4D5-4ED1-BD05-ED6E51563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116" y="893847"/>
            <a:ext cx="2054396" cy="273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D37086FA-0CE5-4F90-83DB-3858B33C9BD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6279" y="4507429"/>
            <a:ext cx="6214165" cy="144016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2AA0E5C4-F31B-4D4A-9DC9-BBE60AE006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186" y="4188326"/>
            <a:ext cx="3093125" cy="2319844"/>
          </a:xfrm>
          <a:prstGeom prst="rect">
            <a:avLst/>
          </a:prstGeom>
        </p:spPr>
      </p:pic>
      <p:sp>
        <p:nvSpPr>
          <p:cNvPr id="12" name="TekstSylinder 11">
            <a:extLst>
              <a:ext uri="{FF2B5EF4-FFF2-40B4-BE49-F238E27FC236}">
                <a16:creationId xmlns:a16="http://schemas.microsoft.com/office/drawing/2014/main" id="{28A86E61-2549-4987-BC32-01B334A072B0}"/>
              </a:ext>
            </a:extLst>
          </p:cNvPr>
          <p:cNvSpPr txBox="1"/>
          <p:nvPr/>
        </p:nvSpPr>
        <p:spPr>
          <a:xfrm>
            <a:off x="1665115" y="3886212"/>
            <a:ext cx="4646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Tilkomst- drone (kartlegging)</a:t>
            </a:r>
          </a:p>
        </p:txBody>
      </p:sp>
    </p:spTree>
    <p:extLst>
      <p:ext uri="{BB962C8B-B14F-4D97-AF65-F5344CB8AC3E}">
        <p14:creationId xmlns:p14="http://schemas.microsoft.com/office/powerpoint/2010/main" val="918379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08E62C-256A-4DB4-82A1-A8B9977E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Gjennomføring av inspeksjon ute i felt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49CC993-B005-43F6-9A78-4177D93D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Arbeidsvarsling (skilting)</a:t>
            </a:r>
          </a:p>
          <a:p>
            <a:r>
              <a:rPr lang="nb-NO" dirty="0"/>
              <a:t>Risikovurdering, evt. SJA</a:t>
            </a:r>
          </a:p>
          <a:p>
            <a:r>
              <a:rPr lang="nb-NO" b="1" dirty="0"/>
              <a:t>Utskrift av siste inspeksjonsrapport fylles ut og suppleres</a:t>
            </a:r>
          </a:p>
          <a:p>
            <a:r>
              <a:rPr lang="nb-NO" dirty="0"/>
              <a:t>Vurdere skadegrad og konsekvensgrad, varsle alvorlige skader</a:t>
            </a:r>
          </a:p>
          <a:p>
            <a:r>
              <a:rPr lang="nb-NO" dirty="0"/>
              <a:t>Ta gode oversiktsbilder, kartlegge mengder for tiltak</a:t>
            </a:r>
          </a:p>
          <a:p>
            <a:r>
              <a:rPr lang="nb-NO" dirty="0"/>
              <a:t>Vi tar et stort omfang av bilder</a:t>
            </a:r>
          </a:p>
          <a:p>
            <a:endParaRPr lang="nb-NO" dirty="0"/>
          </a:p>
          <a:p>
            <a:endParaRPr lang="nb-NO" dirty="0"/>
          </a:p>
          <a:p>
            <a:r>
              <a:rPr lang="nb-NO" sz="1800" b="1" dirty="0">
                <a:latin typeface="+mj-lt"/>
                <a:ea typeface="+mj-ea"/>
                <a:cs typeface="+mj-cs"/>
              </a:rPr>
              <a:t>NA-rundskriv 2018/4</a:t>
            </a:r>
          </a:p>
          <a:p>
            <a:endParaRPr lang="nb-NO" sz="1800" b="1" dirty="0">
              <a:latin typeface="+mj-lt"/>
              <a:ea typeface="+mj-ea"/>
              <a:cs typeface="+mj-cs"/>
            </a:endParaRPr>
          </a:p>
          <a:p>
            <a:pPr lvl="1"/>
            <a:endParaRPr lang="nb-NO" sz="1800" dirty="0">
              <a:latin typeface="+mj-lt"/>
              <a:ea typeface="+mj-ea"/>
              <a:cs typeface="+mj-cs"/>
            </a:endParaRPr>
          </a:p>
          <a:p>
            <a:pPr lvl="1"/>
            <a:endParaRPr lang="nb-NO" sz="1800" dirty="0">
              <a:latin typeface="+mj-lt"/>
              <a:ea typeface="+mj-ea"/>
              <a:cs typeface="+mj-cs"/>
            </a:endParaRPr>
          </a:p>
          <a:p>
            <a:pPr lvl="1"/>
            <a:endParaRPr lang="nb-NO" sz="1800" dirty="0">
              <a:latin typeface="+mj-lt"/>
              <a:ea typeface="+mj-ea"/>
              <a:cs typeface="+mj-cs"/>
            </a:endParaRPr>
          </a:p>
          <a:p>
            <a:pPr lvl="1"/>
            <a:endParaRPr lang="nb-NO" sz="1800" dirty="0">
              <a:latin typeface="+mj-lt"/>
              <a:ea typeface="+mj-ea"/>
              <a:cs typeface="+mj-cs"/>
            </a:endParaRPr>
          </a:p>
          <a:p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BB320C11-6A11-4083-996B-74A87E087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7" y="4030401"/>
            <a:ext cx="7632671" cy="184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19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Inspeksjonsplan- oversikt</a:t>
            </a:r>
          </a:p>
        </p:txBody>
      </p:sp>
      <p:sp>
        <p:nvSpPr>
          <p:cNvPr id="4099" name="Plassholder for innhold 2"/>
          <p:cNvSpPr>
            <a:spLocks noGrp="1"/>
          </p:cNvSpPr>
          <p:nvPr>
            <p:ph idx="1"/>
          </p:nvPr>
        </p:nvSpPr>
        <p:spPr>
          <a:xfrm>
            <a:off x="324731" y="800100"/>
            <a:ext cx="8067368" cy="5257800"/>
          </a:xfrm>
        </p:spPr>
        <p:txBody>
          <a:bodyPr/>
          <a:lstStyle/>
          <a:p>
            <a:pPr marL="0" indent="0">
              <a:buNone/>
            </a:pPr>
            <a:r>
              <a:rPr lang="nb-NO" sz="1600" dirty="0"/>
              <a:t>Planlegging, dokumentasjon, KS</a:t>
            </a:r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630381AE-EAD2-4677-9EFD-073820A6E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334980"/>
            <a:ext cx="9144000" cy="44906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Håndskrift 3">
                <a:extLst>
                  <a:ext uri="{FF2B5EF4-FFF2-40B4-BE49-F238E27FC236}">
                    <a16:creationId xmlns:a16="http://schemas.microsoft.com/office/drawing/2014/main" id="{411716B5-12BB-4506-A40D-FFF099185A2A}"/>
                  </a:ext>
                </a:extLst>
              </p14:cNvPr>
              <p14:cNvContentPartPr/>
              <p14:nvPr/>
            </p14:nvContentPartPr>
            <p14:xfrm>
              <a:off x="398823" y="971994"/>
              <a:ext cx="1059120" cy="30240"/>
            </p14:xfrm>
          </p:contentPart>
        </mc:Choice>
        <mc:Fallback xmlns="">
          <p:pic>
            <p:nvPicPr>
              <p:cNvPr id="4" name="Håndskrift 3">
                <a:extLst>
                  <a:ext uri="{FF2B5EF4-FFF2-40B4-BE49-F238E27FC236}">
                    <a16:creationId xmlns:a16="http://schemas.microsoft.com/office/drawing/2014/main" id="{411716B5-12BB-4506-A40D-FFF099185A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823" y="864354"/>
                <a:ext cx="1166760" cy="2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978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584C529-05EF-477B-9E7D-3F4EADF9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Inspeksjonsrapport utskrift</a:t>
            </a:r>
          </a:p>
        </p:txBody>
      </p:sp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DD03F57D-B43D-4A97-A915-346167E49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3568" y="1299062"/>
            <a:ext cx="6696744" cy="4758837"/>
          </a:xfr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B0BDB9D1-CBD2-4032-B42C-DCC1A670BF68}"/>
              </a:ext>
            </a:extLst>
          </p:cNvPr>
          <p:cNvSpPr txBox="1"/>
          <p:nvPr/>
        </p:nvSpPr>
        <p:spPr>
          <a:xfrm>
            <a:off x="304800" y="707781"/>
            <a:ext cx="7723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600" dirty="0"/>
              <a:t>Vurdering og supplering av skader, tiltak og sårbarheter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Håndskrift 7">
                <a:extLst>
                  <a:ext uri="{FF2B5EF4-FFF2-40B4-BE49-F238E27FC236}">
                    <a16:creationId xmlns:a16="http://schemas.microsoft.com/office/drawing/2014/main" id="{D602E4D0-0784-4243-B36A-F76A6F4036B2}"/>
                  </a:ext>
                </a:extLst>
              </p14:cNvPr>
              <p14:cNvContentPartPr/>
              <p14:nvPr/>
            </p14:nvContentPartPr>
            <p14:xfrm>
              <a:off x="420783" y="928434"/>
              <a:ext cx="831240" cy="28800"/>
            </p14:xfrm>
          </p:contentPart>
        </mc:Choice>
        <mc:Fallback xmlns="">
          <p:pic>
            <p:nvPicPr>
              <p:cNvPr id="8" name="Håndskrift 7">
                <a:extLst>
                  <a:ext uri="{FF2B5EF4-FFF2-40B4-BE49-F238E27FC236}">
                    <a16:creationId xmlns:a16="http://schemas.microsoft.com/office/drawing/2014/main" id="{D602E4D0-0784-4243-B36A-F76A6F4036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783" y="820434"/>
                <a:ext cx="938880" cy="2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814151"/>
      </p:ext>
    </p:extLst>
  </p:cSld>
  <p:clrMapOvr>
    <a:masterClrMapping/>
  </p:clrMapOvr>
</p:sld>
</file>

<file path=ppt/theme/theme1.xml><?xml version="1.0" encoding="utf-8"?>
<a:theme xmlns:a="http://schemas.openxmlformats.org/drawingml/2006/main" name="AAJ_ppt_mal">
  <a:themeElements>
    <a:clrScheme name="">
      <a:dk1>
        <a:srgbClr val="1C1C1C"/>
      </a:dk1>
      <a:lt1>
        <a:srgbClr val="FFFFFF"/>
      </a:lt1>
      <a:dk2>
        <a:srgbClr val="1C1C1C"/>
      </a:dk2>
      <a:lt2>
        <a:srgbClr val="808080"/>
      </a:lt2>
      <a:accent1>
        <a:srgbClr val="FF9900"/>
      </a:accent1>
      <a:accent2>
        <a:srgbClr val="FF9900"/>
      </a:accent2>
      <a:accent3>
        <a:srgbClr val="FFFFFF"/>
      </a:accent3>
      <a:accent4>
        <a:srgbClr val="161616"/>
      </a:accent4>
      <a:accent5>
        <a:srgbClr val="FFCAAA"/>
      </a:accent5>
      <a:accent6>
        <a:srgbClr val="E78A00"/>
      </a:accent6>
      <a:hlink>
        <a:srgbClr val="FF9900"/>
      </a:hlink>
      <a:folHlink>
        <a:srgbClr val="FF9900"/>
      </a:folHlink>
    </a:clrScheme>
    <a:fontScheme name="AAJ_ppt_m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AAJ_ppt_m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AJ_ppt_mal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AJ_ppt_mal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AJ_ppt_mal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AJ_ppt_m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AJ_ppt_m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AJ_ppt_m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AAJ_Mal_PPT_2010_4_3_format</Template>
  <TotalTime>4728</TotalTime>
  <Words>746</Words>
  <Application>Microsoft Office PowerPoint</Application>
  <PresentationFormat>Skjermfremvisning (4:3)</PresentationFormat>
  <Paragraphs>144</Paragraphs>
  <Slides>26</Slides>
  <Notes>17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26</vt:i4>
      </vt:variant>
    </vt:vector>
  </HeadingPairs>
  <TitlesOfParts>
    <vt:vector size="30" baseType="lpstr">
      <vt:lpstr>Arial</vt:lpstr>
      <vt:lpstr>Calibri</vt:lpstr>
      <vt:lpstr>Times</vt:lpstr>
      <vt:lpstr>AAJ_ppt_mal</vt:lpstr>
      <vt:lpstr>En bruinspektørs hverdag</vt:lpstr>
      <vt:lpstr>Hensikt med disse 15 minuttene</vt:lpstr>
      <vt:lpstr>Forberedelser/ forarbeid/ planlegging, V441 kap. 2.1-2.2</vt:lpstr>
      <vt:lpstr>Inspeksjon- ulike brutyper, beliggenhet</vt:lpstr>
      <vt:lpstr>Planlegging av inspeksjoner – tidspunkt, tilkomst</vt:lpstr>
      <vt:lpstr>Tilkomst lift   Tilkomst tau</vt:lpstr>
      <vt:lpstr>Gjennomføring av inspeksjon ute i felt</vt:lpstr>
      <vt:lpstr>Inspeksjonsplan- oversikt</vt:lpstr>
      <vt:lpstr>Inspeksjonsrapport utskrift</vt:lpstr>
      <vt:lpstr>Inspeksjonsrapport utskrift</vt:lpstr>
      <vt:lpstr>Inspeksjon ute i felt</vt:lpstr>
      <vt:lpstr>Inspeksjon ute i felt</vt:lpstr>
      <vt:lpstr>Strakstiltak – Varsle oppdragsgiver på e-post Løs betong må pigges ned før det faller ned</vt:lpstr>
      <vt:lpstr>Inspeksjonsrapport utskrift</vt:lpstr>
      <vt:lpstr>Rapportering/ KS på kontoret</vt:lpstr>
      <vt:lpstr>Innlegging i Brutus</vt:lpstr>
      <vt:lpstr>Innlegging i Brutus</vt:lpstr>
      <vt:lpstr>Sårbarhet- Rekkverk– tidligere skade</vt:lpstr>
      <vt:lpstr>Innlegging i Brutus</vt:lpstr>
      <vt:lpstr>Inspeksjonsplan- oversikt</vt:lpstr>
      <vt:lpstr>Oppsummering og enkelte utfordringer vi har</vt:lpstr>
      <vt:lpstr>Oversiktstegning</vt:lpstr>
      <vt:lpstr>V441- Skadetype</vt:lpstr>
      <vt:lpstr>Skadegrad </vt:lpstr>
      <vt:lpstr>V441- Skadeårsak</vt:lpstr>
      <vt:lpstr>V441- Sårbarhet</vt:lpstr>
    </vt:vector>
  </TitlesOfParts>
  <Company>aaj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 bruinspektør sin hverdag</dc:title>
  <dc:creator>Karl Henning Barmen</dc:creator>
  <cp:lastModifiedBy>Karl Henning Barmen</cp:lastModifiedBy>
  <cp:revision>132</cp:revision>
  <dcterms:created xsi:type="dcterms:W3CDTF">2021-01-07T08:52:36Z</dcterms:created>
  <dcterms:modified xsi:type="dcterms:W3CDTF">2021-01-20T09:13:56Z</dcterms:modified>
</cp:coreProperties>
</file>